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57" r:id="rId4"/>
    <p:sldId id="271" r:id="rId5"/>
    <p:sldId id="259" r:id="rId6"/>
    <p:sldId id="261" r:id="rId7"/>
    <p:sldId id="276" r:id="rId8"/>
    <p:sldId id="285" r:id="rId9"/>
    <p:sldId id="286" r:id="rId10"/>
    <p:sldId id="262" r:id="rId11"/>
    <p:sldId id="275" r:id="rId12"/>
    <p:sldId id="277" r:id="rId13"/>
    <p:sldId id="289" r:id="rId14"/>
    <p:sldId id="290" r:id="rId15"/>
    <p:sldId id="278" r:id="rId16"/>
    <p:sldId id="274" r:id="rId17"/>
    <p:sldId id="272" r:id="rId18"/>
    <p:sldId id="273" r:id="rId19"/>
    <p:sldId id="270" r:id="rId20"/>
    <p:sldId id="294" r:id="rId21"/>
    <p:sldId id="291" r:id="rId22"/>
    <p:sldId id="292" r:id="rId23"/>
    <p:sldId id="293" r:id="rId24"/>
    <p:sldId id="258" r:id="rId25"/>
    <p:sldId id="283" r:id="rId26"/>
    <p:sldId id="284" r:id="rId27"/>
    <p:sldId id="282" r:id="rId28"/>
    <p:sldId id="264" r:id="rId29"/>
    <p:sldId id="287" r:id="rId30"/>
    <p:sldId id="281" r:id="rId31"/>
    <p:sldId id="295" r:id="rId32"/>
    <p:sldId id="296" r:id="rId33"/>
    <p:sldId id="297" r:id="rId34"/>
    <p:sldId id="298" r:id="rId35"/>
    <p:sldId id="299" r:id="rId36"/>
    <p:sldId id="280" r:id="rId37"/>
    <p:sldId id="288" r:id="rId3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69069" autoAdjust="0"/>
  </p:normalViewPr>
  <p:slideViewPr>
    <p:cSldViewPr snapToGrid="0">
      <p:cViewPr varScale="1">
        <p:scale>
          <a:sx n="57" d="100"/>
          <a:sy n="57" d="100"/>
        </p:scale>
        <p:origin x="14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10944-D197-47AB-A01F-3C035FC044E1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2525B-0764-484A-9F4D-0896509B1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66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fr-FR" dirty="0"/>
              <a:t>Les effets du vieillissement qui réduisent progressivement les réserves fonctionnelles, sans jamais à eux seuls entraîner la décompensation.</a:t>
            </a:r>
          </a:p>
          <a:p>
            <a:pPr marL="0" indent="0">
              <a:buNone/>
            </a:pPr>
            <a:r>
              <a:rPr lang="fr-FR" dirty="0"/>
              <a:t>2) Les affections chroniques surajoutées qui altèrent les fonctions</a:t>
            </a:r>
          </a:p>
          <a:p>
            <a:pPr marL="0" indent="0">
              <a:buNone/>
            </a:pPr>
            <a:r>
              <a:rPr lang="fr-FR" dirty="0"/>
              <a:t>3) Les facteurs de décompensation qui sont souvent multiples et associés chez un même patient : affections médicales aiguës, pathologie iatrogène et stress psychologique.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D2525B-0764-484A-9F4D-0896509B150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754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HelveticaNeueLTStd-Roman"/>
              </a:rPr>
              <a:t>ADL </a:t>
            </a:r>
            <a:r>
              <a:rPr lang="fr-FR" sz="1800" b="0" i="0" u="none" strike="noStrike" baseline="0" dirty="0" err="1">
                <a:latin typeface="HelveticaNeueLTStd-Cn"/>
              </a:rPr>
              <a:t>activities</a:t>
            </a:r>
            <a:r>
              <a:rPr lang="fr-FR" sz="1800" b="0" i="0" u="none" strike="noStrike" baseline="0" dirty="0">
                <a:latin typeface="HelveticaNeueLTStd-Cn"/>
              </a:rPr>
              <a:t> of </a:t>
            </a:r>
            <a:r>
              <a:rPr lang="fr-FR" sz="1800" b="0" i="0" u="none" strike="noStrike" baseline="0" dirty="0" err="1">
                <a:latin typeface="HelveticaNeueLTStd-Cn"/>
              </a:rPr>
              <a:t>daily</a:t>
            </a:r>
            <a:r>
              <a:rPr lang="fr-FR" sz="1800" b="0" i="0" u="none" strike="noStrike" baseline="0" dirty="0">
                <a:latin typeface="HelveticaNeueLTStd-Cn"/>
              </a:rPr>
              <a:t> living</a:t>
            </a:r>
            <a:endParaRPr lang="en-US" sz="1800" b="0" i="0" u="none" strike="noStrike" baseline="0" dirty="0">
              <a:latin typeface="HelveticaNeueLTStd-Roman"/>
            </a:endParaRP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This visual numeric scale based on the Canadian Study of</a:t>
            </a: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Health and Ageing (CSHA) score represents a practical tool for the initial profiling of 80+ patients to help decide whether to adapt antihypertensive strategies.</a:t>
            </a: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Subjects with a preserved function profile (groups 1–3 in the CSHA classification) feature a preserved functional status, are active and independent, possibly</a:t>
            </a: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present chronic diseases, are well-controlled and their somatic and cognitive functionality remains satisfactory. On the other end of the spectrum, subjects</a:t>
            </a: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with a loss of function and altered activities of daily living (ADL) profile (groups 6 to 9) require daily assistance for basic activities of daily living. In between,</a:t>
            </a: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we identify subjects with a loss of function/preserved ADL’ profile (groups 4 and 5); these subjects are generally slowed down, have certain dependencies</a:t>
            </a: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in instrumental ADL (IADL), although are generally autonomous for ADL. They may commonly have well-controlled comorbidities and moderate cognitive</a:t>
            </a:r>
          </a:p>
          <a:p>
            <a:pPr algn="l"/>
            <a:r>
              <a:rPr lang="en-US" sz="1800" b="0" i="0" u="none" strike="noStrike" baseline="0" dirty="0">
                <a:latin typeface="HelveticaNeueLTStd-Roman"/>
              </a:rPr>
              <a:t>and functional decline. This profile requires a more detailed assessment of their functional status using the different scales for comprehensive geriatric</a:t>
            </a:r>
          </a:p>
          <a:p>
            <a:pPr algn="l"/>
            <a:r>
              <a:rPr lang="fr-FR" sz="1800" b="0" i="0" u="none" strike="noStrike" baseline="0" dirty="0" err="1">
                <a:latin typeface="HelveticaNeueLTStd-Roman"/>
              </a:rPr>
              <a:t>assessment</a:t>
            </a:r>
            <a:r>
              <a:rPr lang="fr-FR" sz="1800" b="0" i="0" u="none" strike="noStrike" baseline="0" dirty="0">
                <a:latin typeface="HelveticaNeueLTStd-Roman"/>
              </a:rPr>
              <a:t>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D2525B-0764-484A-9F4D-0896509B150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306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130-80mmhg est l’objectif thérapeutique qq soit </a:t>
            </a:r>
            <a:r>
              <a:rPr lang="fr-FR" dirty="0" err="1"/>
              <a:t>l’age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D2525B-0764-484A-9F4D-0896509B150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507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0" i="0" u="none" strike="noStrike" baseline="0" dirty="0">
                <a:solidFill>
                  <a:srgbClr val="000000"/>
                </a:solidFill>
                <a:latin typeface="AdvOTe81213fa"/>
              </a:rPr>
              <a:t>Both HYVET (Hypertension in the Very Elderly Trial) and SPRINT included those who were frail but still living independently in the community, and both were stopped early for bene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AdvOTe81213fa+fb"/>
              </a:rPr>
              <a:t>fi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AdvOTe81213fa"/>
              </a:rPr>
              <a:t>t (HYVET after 1.8 years and SPRINT after 3.26 years). In fact, BP-lowering therapy is one of the few interventions shown to reduce mortality risk in frail older </a:t>
            </a:r>
            <a:r>
              <a:rPr lang="fr-FR" sz="1200" b="0" i="0" u="none" strike="noStrike" baseline="0" dirty="0" err="1">
                <a:solidFill>
                  <a:srgbClr val="000000"/>
                </a:solidFill>
                <a:latin typeface="AdvOTe81213fa"/>
              </a:rPr>
              <a:t>individuals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D2525B-0764-484A-9F4D-0896509B150A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924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D2525B-0764-484A-9F4D-0896509B150A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231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FR" sz="1800" b="0" i="0" u="none" strike="noStrike" baseline="0" dirty="0">
                <a:latin typeface="HelveticaNeue-Condensed"/>
              </a:rPr>
              <a:t>AS </a:t>
            </a:r>
            <a:r>
              <a:rPr lang="fr-FR" sz="1800" b="0" i="0" u="none" strike="noStrike" baseline="0" dirty="0" err="1">
                <a:latin typeface="HelveticaNeue-Condensed"/>
              </a:rPr>
              <a:t>indicates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arterial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stiffness</a:t>
            </a:r>
            <a:r>
              <a:rPr lang="fr-FR" sz="1800" b="0" i="0" u="none" strike="noStrike" baseline="0" dirty="0">
                <a:latin typeface="HelveticaNeue-Condensed"/>
              </a:rPr>
              <a:t>; BP, </a:t>
            </a:r>
            <a:r>
              <a:rPr lang="fr-FR" sz="1800" b="0" i="0" u="none" strike="noStrike" baseline="0" dirty="0" err="1">
                <a:latin typeface="HelveticaNeue-Condensed"/>
              </a:rPr>
              <a:t>blood</a:t>
            </a:r>
            <a:r>
              <a:rPr lang="fr-FR" sz="1800" b="0" i="0" u="none" strike="noStrike" baseline="0" dirty="0">
                <a:latin typeface="HelveticaNeue-Condensed"/>
              </a:rPr>
              <a:t> pressure; CGA, </a:t>
            </a:r>
            <a:r>
              <a:rPr lang="fr-FR" sz="1800" b="0" i="0" u="none" strike="noStrike" baseline="0" dirty="0" err="1">
                <a:latin typeface="HelveticaNeue-Condensed"/>
              </a:rPr>
              <a:t>Comprehensive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Geriatric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Assessment</a:t>
            </a:r>
            <a:r>
              <a:rPr lang="fr-FR" sz="1800" b="0" i="0" u="none" strike="noStrike" baseline="0" dirty="0">
                <a:latin typeface="HelveticaNeue-Condensed"/>
              </a:rPr>
              <a:t>; CV, </a:t>
            </a:r>
            <a:r>
              <a:rPr lang="fr-FR" sz="1800" b="0" i="0" u="none" strike="noStrike" baseline="0" dirty="0" err="1">
                <a:latin typeface="HelveticaNeue-Condensed"/>
              </a:rPr>
              <a:t>cardiovascular</a:t>
            </a:r>
            <a:r>
              <a:rPr lang="fr-FR" sz="1800" b="0" i="0" u="none" strike="noStrike" baseline="0" dirty="0">
                <a:latin typeface="HelveticaNeue-Condensed"/>
              </a:rPr>
              <a:t>; CVR, </a:t>
            </a:r>
            <a:r>
              <a:rPr lang="fr-FR" sz="1800" b="0" i="0" u="none" strike="noStrike" baseline="0" dirty="0" err="1">
                <a:latin typeface="HelveticaNeue-Condensed"/>
              </a:rPr>
              <a:t>cardiovascular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risk</a:t>
            </a:r>
            <a:r>
              <a:rPr lang="fr-FR" sz="1800" b="0" i="0" u="none" strike="noStrike" baseline="0" dirty="0">
                <a:latin typeface="HelveticaNeue-Condensed"/>
              </a:rPr>
              <a:t>; DBP, </a:t>
            </a:r>
            <a:r>
              <a:rPr lang="fr-FR" sz="1800" b="0" i="0" u="none" strike="noStrike" baseline="0" dirty="0" err="1">
                <a:latin typeface="HelveticaNeue-Condensed"/>
              </a:rPr>
              <a:t>diastolic</a:t>
            </a:r>
            <a:endParaRPr lang="fr-FR" sz="1800" b="0" i="0" u="none" strike="noStrike" baseline="0" dirty="0">
              <a:latin typeface="HelveticaNeue-Condensed"/>
            </a:endParaRPr>
          </a:p>
          <a:p>
            <a:pPr algn="l"/>
            <a:r>
              <a:rPr lang="fr-FR" sz="1800" b="0" i="0" u="none" strike="noStrike" baseline="0" dirty="0" err="1">
                <a:latin typeface="HelveticaNeue-Condensed"/>
              </a:rPr>
              <a:t>blood</a:t>
            </a:r>
            <a:r>
              <a:rPr lang="fr-FR" sz="1800" b="0" i="0" u="none" strike="noStrike" baseline="0" dirty="0">
                <a:latin typeface="HelveticaNeue-Condensed"/>
              </a:rPr>
              <a:t> pressure; OH, </a:t>
            </a:r>
            <a:r>
              <a:rPr lang="fr-FR" sz="1800" b="0" i="0" u="none" strike="noStrike" baseline="0" dirty="0" err="1">
                <a:latin typeface="HelveticaNeue-Condensed"/>
              </a:rPr>
              <a:t>orthostatic</a:t>
            </a:r>
            <a:r>
              <a:rPr lang="fr-FR" sz="1800" b="0" i="0" u="none" strike="noStrike" baseline="0" dirty="0">
                <a:latin typeface="HelveticaNeue-Condensed"/>
              </a:rPr>
              <a:t> hypertension; PP, pulse pressure; PR, </a:t>
            </a:r>
            <a:r>
              <a:rPr lang="fr-FR" sz="1800" b="0" i="0" u="none" strike="noStrike" baseline="0" dirty="0" err="1">
                <a:latin typeface="HelveticaNeue-Condensed"/>
              </a:rPr>
              <a:t>peripheral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resistance</a:t>
            </a:r>
            <a:r>
              <a:rPr lang="fr-FR" sz="1800" b="0" i="0" u="none" strike="noStrike" baseline="0" dirty="0">
                <a:latin typeface="HelveticaNeue-Condensed"/>
              </a:rPr>
              <a:t>; SBP, </a:t>
            </a:r>
            <a:r>
              <a:rPr lang="fr-FR" sz="1800" b="0" i="0" u="none" strike="noStrike" baseline="0" dirty="0" err="1">
                <a:latin typeface="HelveticaNeue-Condensed"/>
              </a:rPr>
              <a:t>systolic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blood</a:t>
            </a:r>
            <a:r>
              <a:rPr lang="fr-FR" sz="1800" b="0" i="0" u="none" strike="noStrike" baseline="0" dirty="0">
                <a:latin typeface="HelveticaNeue-Condensed"/>
              </a:rPr>
              <a:t> pressure; TOD, </a:t>
            </a:r>
            <a:r>
              <a:rPr lang="fr-FR" sz="1800" b="0" i="0" u="none" strike="noStrike" baseline="0" dirty="0" err="1">
                <a:latin typeface="HelveticaNeue-Condensed"/>
              </a:rPr>
              <a:t>target</a:t>
            </a:r>
            <a:r>
              <a:rPr lang="fr-FR" sz="1800" b="0" i="0" u="none" strike="noStrike" baseline="0" dirty="0">
                <a:latin typeface="HelveticaNeue-Condensed"/>
              </a:rPr>
              <a:t> </a:t>
            </a:r>
            <a:r>
              <a:rPr lang="fr-FR" sz="1800" b="0" i="0" u="none" strike="noStrike" baseline="0" dirty="0" err="1">
                <a:latin typeface="HelveticaNeue-Condensed"/>
              </a:rPr>
              <a:t>organ</a:t>
            </a:r>
            <a:r>
              <a:rPr lang="fr-FR" sz="1800" b="0" i="0" u="none" strike="noStrike" baseline="0" dirty="0">
                <a:latin typeface="HelveticaNeue-Condensed"/>
              </a:rPr>
              <a:t> damage; and tt,</a:t>
            </a:r>
          </a:p>
          <a:p>
            <a:pPr algn="l"/>
            <a:r>
              <a:rPr lang="fr-FR" sz="1800" b="0" i="0" u="none" strike="noStrike" baseline="0" dirty="0" err="1">
                <a:latin typeface="HelveticaNeue-Condensed"/>
              </a:rPr>
              <a:t>treatment</a:t>
            </a:r>
            <a:r>
              <a:rPr lang="fr-FR" sz="1800" b="0" i="0" u="none" strike="noStrike" baseline="0" dirty="0">
                <a:latin typeface="HelveticaNeue-Condensed"/>
              </a:rPr>
              <a:t>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D2525B-0764-484A-9F4D-0896509B150A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453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St- 2020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D2525B-0764-484A-9F4D-0896509B150A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38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7797EA-02C0-4D3B-8876-587B57F0D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876EAE-BF24-4974-9751-0358DFC08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51387E-8F78-4EB0-8A40-9C3DB7D8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AFA0DC-20CF-4271-9420-D923E1713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683F39-C676-4C36-9805-E27C2CBF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5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5C8449-FA8E-498F-8A00-1A993C53B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EBCA9D-8AC5-4D0A-A9A2-57C58A30F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A39BDD-A1CD-4D2F-BEBD-F22EDF53C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D95415-0216-4AEF-9A3B-4233F22A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B0AA61-4DCA-4242-A0CC-88EEC012D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455EBF0-13E7-47C4-A53F-42B3F73CA9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02BBDA-EAD1-4BA7-9C4A-F0411C179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F42116-07EF-498D-8774-FE67B8FD8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0B1356-BF26-45CB-B92D-5CDA81832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125140-1E2B-4B6D-8059-EBAF37B7C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44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F93DF-9125-4926-88C7-E9FC8962B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F15235-036F-4003-9BB1-CF368F5FD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113CD5-A580-45DB-9C5B-8BAAD64B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E1910-C2D2-4FAA-8783-A36830EC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58644E-B413-4D28-B726-93099ABA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608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01044F-479A-466F-94F2-DC87DBFC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7A4B6B-2069-4D25-A01B-DC325144B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0B7784-B613-4D0B-BEF7-FCCD4B0C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B96D93-01FA-4DBD-B891-27C8B73D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F5B846-0355-4399-B739-9B624C38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8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84EA90-8828-473C-93C2-74FA6A77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46C8B3-4947-4DB8-92E2-85B36B85E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EF7E1C-EE8C-4DA5-BE1D-993309535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A4BA82-47C2-4A50-B975-F4593B32D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2D5EAB-D907-4C7A-A249-77190F533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13D2BA-7EBB-4820-9B4E-AAFEDA00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39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7598E6-DE14-4B60-A51A-67D98D50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9961EF-8409-45DD-ABA7-117FD5D62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2F0A4B-E52F-4DF2-922C-2882BDB67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F5B8DA-2544-4858-8159-FABA8555F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1E6C7E7-0687-415D-BB39-394FEAE09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247CB0-3A82-47CF-B20E-FDCC29088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BE3E2A-C99F-4EFC-A01A-E382017F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54C33B-5ED2-49B9-8126-ED02B570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06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C65EAF-F84D-4590-90E9-BC64B735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2FD412-7843-4D7D-9318-77E61B95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2614B5-8E5F-44F9-AA0C-CF2BC0A34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CA3B1C-142B-484F-B336-2124E936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8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0095224-0274-45AB-B8AC-BB1AA6D9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845815C-5653-4647-883A-A0E164BC6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316A87-9531-4F9B-A8CF-44EC9AB0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49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2ED19F-3B7C-438F-B5ED-E1A164730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33D2BB-E398-42D7-8892-CC0BAC207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870588-21F7-4F68-9F32-97AB30D42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30849C-F8BB-4E07-9B9D-93451695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FD7867-32A1-44FA-8F5E-44E06E6BA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05286F-B610-4735-B096-EAA7F939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83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8E941-2F57-41D6-881A-9B3032C07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68C493-FAEB-4AF1-ABAA-8D3287B52E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3D89A9-8E9B-4AF8-AED8-9AAFDE12F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0C1701-7326-4DC9-BE9F-01B6A88F2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2F2FFD-DD1B-482A-88BB-0CA2B0CA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8B5A50-B124-494C-B681-9C819291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07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DD0D3A9-ADDC-43D4-BE4F-3FA4EB1B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E70EFE-93CF-4E6B-9BDA-7259981A0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BE87C0-1FFB-42E6-BC4A-506BFF74B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15C82-8CE5-439D-9C67-89F7BFF3CBE7}" type="datetimeFigureOut">
              <a:rPr lang="fr-FR" smtClean="0"/>
              <a:t>23/12/2021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F8E5CF-BEBA-47ED-8932-6B0996781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024F4-62E9-4925-A879-4226E71E6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78ED-08B8-4771-A18D-335561638D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52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<Relationships xmlns="http://schemas.openxmlformats.org/package/2006/relationships"><Relationship Id="rId3" Target="../media/image7.png" Type="http://schemas.openxmlformats.org/officeDocument/2006/relationships/image"/><Relationship Id="rId2" Target="../notesSlides/notesSlide3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9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3" Target="../media/image10.pn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11.pn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notesSlides/notesSlide5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3" Target="../media/image14.png" Type="http://schemas.openxmlformats.org/officeDocument/2006/relationships/image"/><Relationship Id="rId2" Target="../notesSlides/notesSlide6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1.xml.rels><?xml version="1.0" encoding="UTF-8" standalone="yes" ?><Relationships xmlns="http://schemas.openxmlformats.org/package/2006/relationships"><Relationship Id="rId2" Target="../media/image18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2.xml.rels><?xml version="1.0" encoding="UTF-8" standalone="yes" ?><Relationships xmlns="http://schemas.openxmlformats.org/package/2006/relationships"><Relationship Id="rId2" Target="../media/image19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3.xml.rels><?xml version="1.0" encoding="UTF-8" standalone="yes" ?><Relationships xmlns="http://schemas.openxmlformats.org/package/2006/relationships"><Relationship Id="rId2" Target="../media/image20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8.xml.rels><?xml version="1.0" encoding="UTF-8" standalone="yes" ?><Relationships xmlns="http://schemas.openxmlformats.org/package/2006/relationships"><Relationship Id="rId2" Target="../media/image22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9.xml.rels><?xml version="1.0" encoding="UTF-8" standalone="yes" ?><Relationships xmlns="http://schemas.openxmlformats.org/package/2006/relationships"><Relationship Id="rId2" Target="../media/image2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30.xml.rels><?xml version="1.0" encoding="UTF-8" standalone="yes" ?><Relationships xmlns="http://schemas.openxmlformats.org/package/2006/relationships"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 ?><Relationships xmlns="http://schemas.openxmlformats.org/package/2006/relationships"><Relationship Id="rId3" Target="../media/image25.png" Type="http://schemas.openxmlformats.org/officeDocument/2006/relationships/image"/><Relationship Id="rId2" Target="../notesSlides/notesSlide7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 ?><Relationships xmlns="http://schemas.openxmlformats.org/package/2006/relationships"><Relationship Id="rId2" Target="../media/image2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6.xml.rels><?xml version="1.0" encoding="UTF-8" standalone="yes" ?><Relationships xmlns="http://schemas.openxmlformats.org/package/2006/relationships"><Relationship Id="rId2" Target="../media/image26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7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7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2" Target="../media/image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4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5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6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35A946-85F9-42EF-8CA1-EADDD2C1D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Maladies cardiovasculaires chez le sujet âgé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BCB7C0-C943-42C3-8983-B4AB5B485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41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9B4FE2-86B0-4313-A245-F5FE1F669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Particularité de l’HTA chez l’</a:t>
            </a:r>
            <a:r>
              <a:rPr lang="fr-FR" dirty="0" err="1"/>
              <a:t>agé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A83F8B-3D64-474D-894F-AAF45CFB3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sz="3600" dirty="0"/>
              <a:t>Avec l'Age on a une augmentation linéaire de la pression artérielle systolique et diastolique , par la suite au delà d’un certain Age on aura une baisse/stagnation de la diastolique avec une pression systolique qui continue a grimper qui va donner un profil tensionnel du sujet âgé caractérisé par une élévation isolée de la pression artérielle systolique </a:t>
            </a:r>
          </a:p>
        </p:txBody>
      </p:sp>
    </p:spTree>
    <p:extLst>
      <p:ext uri="{BB962C8B-B14F-4D97-AF65-F5344CB8AC3E}">
        <p14:creationId xmlns:p14="http://schemas.microsoft.com/office/powerpoint/2010/main" val="3040117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D291C-377F-4680-B892-2B273896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DC6E76-2296-43BC-85B3-A2388CAAB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traitement de l HTA chez le sujet âgé est  une complexe a cause de la haute incidence des comorbidités la polymédication , la fragilité et l'altération cognitive qui va réduire la qualité de l’observance thérapeutique </a:t>
            </a:r>
          </a:p>
          <a:p>
            <a:r>
              <a:rPr lang="fr-FR" dirty="0"/>
              <a:t>Mais sur les dernières  années les études réalisée sur le </a:t>
            </a:r>
            <a:r>
              <a:rPr lang="fr-FR" dirty="0" err="1"/>
              <a:t>ttt</a:t>
            </a:r>
            <a:r>
              <a:rPr lang="fr-FR" dirty="0"/>
              <a:t> antihypertenseur ont inclus de plus en plus de personnes âgée avec un objectif thérapeutique a 130 </a:t>
            </a:r>
            <a:r>
              <a:rPr lang="fr-FR" dirty="0" err="1"/>
              <a:t>mmgh</a:t>
            </a:r>
            <a:endParaRPr lang="fr-FR" dirty="0"/>
          </a:p>
          <a:p>
            <a:r>
              <a:rPr lang="fr-FR" dirty="0"/>
              <a:t> et Les donnée des études ont montrés que le contrôle efficace de l’HTA va réduire la mortalité chez le groupe des patients âgée de  , 65 ;75 et 80 </a:t>
            </a:r>
            <a:r>
              <a:rPr lang="fr-FR" dirty="0" err="1"/>
              <a:t>anns</a:t>
            </a:r>
            <a:r>
              <a:rPr lang="fr-FR" dirty="0"/>
              <a:t> et plus </a:t>
            </a:r>
          </a:p>
        </p:txBody>
      </p:sp>
    </p:spTree>
    <p:extLst>
      <p:ext uri="{BB962C8B-B14F-4D97-AF65-F5344CB8AC3E}">
        <p14:creationId xmlns:p14="http://schemas.microsoft.com/office/powerpoint/2010/main" val="3200140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746DD9-8E4C-4D5C-B91D-F77449347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CC0A248-1CB9-4A83-B599-8868EDFD8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" y="2339788"/>
            <a:ext cx="12191999" cy="4007224"/>
          </a:xfrm>
        </p:spPr>
      </p:pic>
    </p:spTree>
    <p:extLst>
      <p:ext uri="{BB962C8B-B14F-4D97-AF65-F5344CB8AC3E}">
        <p14:creationId xmlns:p14="http://schemas.microsoft.com/office/powerpoint/2010/main" val="524099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949F50-B798-4366-8DFA-88256532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FF4B538-62B5-40A9-B5D5-92033C9F3C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65729"/>
            <a:ext cx="12191999" cy="5392271"/>
          </a:xfrm>
        </p:spPr>
      </p:pic>
    </p:spTree>
    <p:extLst>
      <p:ext uri="{BB962C8B-B14F-4D97-AF65-F5344CB8AC3E}">
        <p14:creationId xmlns:p14="http://schemas.microsoft.com/office/powerpoint/2010/main" val="3923490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E4300F-96DA-45B3-B0C1-D3964E82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A87455-CF76-43EE-BD16-70E4B4E8E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25CD303-2835-4C97-9019-DECFE4FED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95" y="2391668"/>
            <a:ext cx="11277718" cy="240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58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BF629F-2788-4811-A3B4-B841EDAC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EE3455-A9DC-4366-A0E0-0C7A60C85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E06F670-97CB-4E7C-BB86-C06C93E12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773" y="1027906"/>
            <a:ext cx="7984901" cy="1913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4D6074B-5FDC-4BC2-969D-9B6D7A69F4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9427" y="4262717"/>
            <a:ext cx="8474299" cy="136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33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DD42E0-1200-4BA6-AA90-884686AF8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4B7C4F-8D8E-4D8F-8E72-C43470DE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BF4BA1B-01E6-4E45-AA02-1811B0B9C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0534" y="0"/>
            <a:ext cx="838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953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B70F48-4335-4E57-A64A-EADB26E9B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C201803-E55C-419B-AB1B-D21A66FFB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2638" y="2373450"/>
            <a:ext cx="9203267" cy="2111100"/>
          </a:xfrm>
        </p:spPr>
      </p:pic>
    </p:spTree>
    <p:extLst>
      <p:ext uri="{BB962C8B-B14F-4D97-AF65-F5344CB8AC3E}">
        <p14:creationId xmlns:p14="http://schemas.microsoft.com/office/powerpoint/2010/main" val="2714266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C91EC8-F697-4EF4-BBC5-B2C8B54E5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Spécificité physiopathologique de l’HTA chez le sujet </a:t>
            </a:r>
            <a:r>
              <a:rPr lang="fr-FR" dirty="0" err="1"/>
              <a:t>agé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C24B43-986A-4D3E-B410-D03A1C93B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49229AA-B407-40F9-AE16-791174ECF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90688"/>
            <a:ext cx="12192000" cy="516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71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F6EF51-B167-4330-9BC1-13A52124B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FBB2FD-3EE4-445C-BC78-A3754AB37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015E854-332F-4D38-9F94-2102AFEAA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2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65DA4-831D-463B-B925-42565626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Définition du sujet âgé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2C82DA-1718-4CBE-AB82-85B8DD572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OMS: personne ayant 65 ans et plus </a:t>
            </a:r>
          </a:p>
          <a:p>
            <a:r>
              <a:rPr lang="fr-FR" dirty="0"/>
              <a:t>National Institut of </a:t>
            </a:r>
            <a:r>
              <a:rPr lang="fr-FR" dirty="0" err="1"/>
              <a:t>Aging</a:t>
            </a:r>
            <a:r>
              <a:rPr lang="fr-FR" dirty="0"/>
              <a:t>: (USA)  </a:t>
            </a:r>
          </a:p>
          <a:p>
            <a:pPr marL="0" indent="0">
              <a:buNone/>
            </a:pPr>
            <a:r>
              <a:rPr lang="fr-FR" dirty="0"/>
              <a:t>                     – jeune vieux: 65-75 ans </a:t>
            </a:r>
          </a:p>
          <a:p>
            <a:pPr marL="0" indent="0">
              <a:buNone/>
            </a:pPr>
            <a:r>
              <a:rPr lang="fr-FR" dirty="0"/>
              <a:t>                     – vieux </a:t>
            </a:r>
            <a:r>
              <a:rPr lang="fr-FR" dirty="0" err="1"/>
              <a:t>vieux</a:t>
            </a:r>
            <a:r>
              <a:rPr lang="fr-FR" dirty="0"/>
              <a:t>: 75-85 ans </a:t>
            </a:r>
          </a:p>
          <a:p>
            <a:pPr marL="0" indent="0">
              <a:buNone/>
            </a:pPr>
            <a:r>
              <a:rPr lang="fr-FR" dirty="0"/>
              <a:t>                     – très </a:t>
            </a:r>
            <a:r>
              <a:rPr lang="fr-FR" dirty="0" err="1"/>
              <a:t>très</a:t>
            </a:r>
            <a:r>
              <a:rPr lang="fr-FR" dirty="0"/>
              <a:t> vieux: 85 ans et plus </a:t>
            </a:r>
          </a:p>
          <a:p>
            <a:r>
              <a:rPr lang="fr-FR" dirty="0"/>
              <a:t>Pour les démographes: 60ans</a:t>
            </a:r>
          </a:p>
        </p:txBody>
      </p:sp>
    </p:spTree>
    <p:extLst>
      <p:ext uri="{BB962C8B-B14F-4D97-AF65-F5344CB8AC3E}">
        <p14:creationId xmlns:p14="http://schemas.microsoft.com/office/powerpoint/2010/main" val="3290763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38787-0DC7-45BE-B613-0687F5DB4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F9B4DB-FE24-4DFB-94A3-97797C893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3BC926B-918B-4C11-A5D5-A1735B658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884" y="1425388"/>
            <a:ext cx="9291916" cy="4928130"/>
          </a:xfrm>
          <a:prstGeom prst="rect">
            <a:avLst/>
          </a:prstGeom>
        </p:spPr>
      </p:pic>
      <p:sp>
        <p:nvSpPr>
          <p:cNvPr id="6" name="Cadre 5">
            <a:extLst>
              <a:ext uri="{FF2B5EF4-FFF2-40B4-BE49-F238E27FC236}">
                <a16:creationId xmlns:a16="http://schemas.microsoft.com/office/drawing/2014/main" id="{280C1EB1-1E28-4488-89D0-D5980B27097F}"/>
              </a:ext>
            </a:extLst>
          </p:cNvPr>
          <p:cNvSpPr/>
          <p:nvPr/>
        </p:nvSpPr>
        <p:spPr>
          <a:xfrm>
            <a:off x="2353235" y="3160059"/>
            <a:ext cx="4814047" cy="389965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46A35ED-709B-4CB5-BBE1-CFFE4D95B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84" y="84793"/>
            <a:ext cx="9291916" cy="11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85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DA359-4D4B-4418-95DE-9E4183FB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TRAITER OUI MAIS PAR QUEL TRAITEMENT?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E7AE7A-D044-4831-AC99-AFC73033D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F1C5882-34F0-454F-A94D-E54DA57A1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916" y="3116077"/>
            <a:ext cx="8345510" cy="127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88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4946F3C-5F55-4511-AFF8-72024C8113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2129"/>
            <a:ext cx="10905066" cy="5413741"/>
          </a:xfrm>
          <a:prstGeom prst="rect">
            <a:avLst/>
          </a:prstGeom>
        </p:spPr>
      </p:pic>
      <p:sp>
        <p:nvSpPr>
          <p:cNvPr id="6" name="Cadre 5">
            <a:extLst>
              <a:ext uri="{FF2B5EF4-FFF2-40B4-BE49-F238E27FC236}">
                <a16:creationId xmlns:a16="http://schemas.microsoft.com/office/drawing/2014/main" id="{69DFB636-02D1-4296-957D-B799215D2EB1}"/>
              </a:ext>
            </a:extLst>
          </p:cNvPr>
          <p:cNvSpPr/>
          <p:nvPr/>
        </p:nvSpPr>
        <p:spPr>
          <a:xfrm>
            <a:off x="874059" y="3523129"/>
            <a:ext cx="10674474" cy="766483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559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E4A66631-4527-4486-A6DA-97337971F2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0272" y="643466"/>
            <a:ext cx="1050215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33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FF2B2B-9582-4CD7-956B-7C0D14BDB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Coronaropathie chez le sujet âgé</a:t>
            </a:r>
          </a:p>
        </p:txBody>
      </p:sp>
    </p:spTree>
    <p:extLst>
      <p:ext uri="{BB962C8B-B14F-4D97-AF65-F5344CB8AC3E}">
        <p14:creationId xmlns:p14="http://schemas.microsoft.com/office/powerpoint/2010/main" val="908375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C96A0D-436C-4722-8217-9CFB621A6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75" y="365125"/>
            <a:ext cx="11456895" cy="1325563"/>
          </a:xfrm>
        </p:spPr>
        <p:txBody>
          <a:bodyPr/>
          <a:lstStyle/>
          <a:p>
            <a:pPr algn="ctr"/>
            <a:r>
              <a:rPr lang="fr-FR" dirty="0"/>
              <a:t>Physiopathologie coronaire chez le sujet âgé(1)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CD0B2C-5403-4FEA-876C-8D3FB6042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L'Age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facteur de risque cardiovasculaire</a:t>
            </a:r>
          </a:p>
          <a:p>
            <a:r>
              <a:rPr lang="fr-FR" dirty="0"/>
              <a:t>augmentation de la prévalence de la coronaropathie ainsi que la mortalité cardiovasculaire avec l'âge </a:t>
            </a:r>
          </a:p>
          <a:p>
            <a:r>
              <a:rPr lang="fr-FR" dirty="0"/>
              <a:t>haute prévalence des lésions complexes:</a:t>
            </a:r>
          </a:p>
          <a:p>
            <a:pPr marL="0" indent="0">
              <a:buNone/>
            </a:pPr>
            <a:r>
              <a:rPr lang="fr-FR" dirty="0"/>
              <a:t>                          *l’insuffisance rénale chronique </a:t>
            </a:r>
          </a:p>
          <a:p>
            <a:pPr marL="0" indent="0">
              <a:buNone/>
            </a:pPr>
            <a:r>
              <a:rPr lang="fr-FR" dirty="0"/>
              <a:t>                          *Diabète au stade de complications dégénératives </a:t>
            </a:r>
          </a:p>
          <a:p>
            <a:pPr marL="0" indent="0">
              <a:buNone/>
            </a:pPr>
            <a:r>
              <a:rPr lang="fr-FR" dirty="0"/>
              <a:t>                          *exposition prolongée au facteurs de risque CV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 Augmentation significative du risque ischémique +++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839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79A86C-62E5-48AD-B83C-3FFF15812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88" y="365125"/>
            <a:ext cx="11201400" cy="1325563"/>
          </a:xfrm>
        </p:spPr>
        <p:txBody>
          <a:bodyPr/>
          <a:lstStyle/>
          <a:p>
            <a:pPr algn="ctr"/>
            <a:r>
              <a:rPr lang="fr-FR" dirty="0"/>
              <a:t>Physiopathologie coronaire chez le sujet âgé(2)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3D022E-FA69-4A75-8A67-12264C144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Haut risque hémorragique de l’autre coté :</a:t>
            </a:r>
          </a:p>
          <a:p>
            <a:pPr marL="0" indent="0">
              <a:buNone/>
            </a:pPr>
            <a:r>
              <a:rPr lang="fr-FR" dirty="0"/>
              <a:t>                 *Age</a:t>
            </a:r>
          </a:p>
          <a:p>
            <a:pPr marL="0" indent="0">
              <a:buNone/>
            </a:pPr>
            <a:r>
              <a:rPr lang="fr-FR" dirty="0"/>
              <a:t>                 *diabète</a:t>
            </a:r>
          </a:p>
          <a:p>
            <a:pPr marL="0" indent="0">
              <a:buNone/>
            </a:pPr>
            <a:r>
              <a:rPr lang="fr-FR" dirty="0"/>
              <a:t>                 *IRC</a:t>
            </a:r>
          </a:p>
          <a:p>
            <a:pPr marL="0" indent="0">
              <a:buNone/>
            </a:pPr>
            <a:r>
              <a:rPr lang="fr-FR" dirty="0"/>
              <a:t>                 *fragilité</a:t>
            </a:r>
          </a:p>
          <a:p>
            <a:pPr marL="0" indent="0">
              <a:buNone/>
            </a:pPr>
            <a:r>
              <a:rPr lang="fr-FR" dirty="0"/>
              <a:t>                 *anticoagulation au long cours</a:t>
            </a:r>
          </a:p>
          <a:p>
            <a:r>
              <a:rPr lang="fr-FR" dirty="0"/>
              <a:t>Risque élevé si phase aigue d’un SCA : </a:t>
            </a:r>
          </a:p>
          <a:p>
            <a:pPr marL="0" indent="0">
              <a:buNone/>
            </a:pPr>
            <a:r>
              <a:rPr lang="fr-FR" dirty="0"/>
              <a:t>                 *TTT anti thrombotique</a:t>
            </a:r>
          </a:p>
          <a:p>
            <a:pPr marL="0" indent="0">
              <a:buNone/>
            </a:pPr>
            <a:r>
              <a:rPr lang="fr-FR" dirty="0"/>
              <a:t>                 *voie d’abord de l’exploration coronaire (une coronarographie n’est jamais un acte anodin  )</a:t>
            </a:r>
          </a:p>
        </p:txBody>
      </p:sp>
    </p:spTree>
    <p:extLst>
      <p:ext uri="{BB962C8B-B14F-4D97-AF65-F5344CB8AC3E}">
        <p14:creationId xmlns:p14="http://schemas.microsoft.com/office/powerpoint/2010/main" val="1591013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31CED5-0C2B-4668-BA87-BD2EE89BD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Profil pharmacocinétique de la PEC médicale chez le sujet âgé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52934E-1C82-4C1C-9ED5-64E3F2E36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308D053-43ED-4CAA-A555-19C1B0B73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1051560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2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15C641-5528-4360-86C5-9A7342ED3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Syndrome coronaire chronique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7818A5-D92F-44FD-89C8-46FAA9FE1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L’exploration invasive n’est pas indiquée d ’emblée mais il faut privilégier les moyens fonctionnels non invasifs en première intention (</a:t>
            </a:r>
            <a:r>
              <a:rPr lang="fr-FR" dirty="0" err="1"/>
              <a:t>exp</a:t>
            </a:r>
            <a:r>
              <a:rPr lang="fr-FR" dirty="0"/>
              <a:t> </a:t>
            </a:r>
            <a:r>
              <a:rPr lang="fr-FR" dirty="0" err="1"/>
              <a:t>scinti</a:t>
            </a:r>
            <a:r>
              <a:rPr lang="fr-FR" dirty="0"/>
              <a:t> de stress , </a:t>
            </a:r>
            <a:r>
              <a:rPr lang="fr-FR" dirty="0" err="1"/>
              <a:t>echo</a:t>
            </a:r>
            <a:r>
              <a:rPr lang="fr-FR" dirty="0"/>
              <a:t> de stress , EE si possible)</a:t>
            </a:r>
          </a:p>
          <a:p>
            <a:r>
              <a:rPr lang="fr-FR" dirty="0"/>
              <a:t>Mettre le patient sous traitement et suivre l’</a:t>
            </a:r>
            <a:r>
              <a:rPr lang="fr-FR" dirty="0" err="1"/>
              <a:t>evolution</a:t>
            </a:r>
            <a:endParaRPr lang="fr-FR" dirty="0"/>
          </a:p>
          <a:p>
            <a:r>
              <a:rPr lang="fr-FR" dirty="0"/>
              <a:t>Si résistant au traitement médical ou test d </a:t>
            </a:r>
            <a:r>
              <a:rPr lang="fr-FR" dirty="0" err="1"/>
              <a:t>ischemie</a:t>
            </a:r>
            <a:r>
              <a:rPr lang="fr-FR" dirty="0"/>
              <a:t> + ou dysfonction VG </a:t>
            </a:r>
            <a:r>
              <a:rPr lang="fr-FR" dirty="0">
                <a:sym typeface="Wingdings" panose="05000000000000000000" pitchFamily="2" charset="2"/>
              </a:rPr>
              <a:t> exploration invasive +/- revascularisation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1DAA53B-F37C-4192-90B3-13A4ABCD8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81" y="4625790"/>
            <a:ext cx="11591238" cy="204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102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8557EA-0D92-4E4A-82A3-E721AE7C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75B315-7A97-4F07-89BE-93FCF9692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FE1FCF3-D90D-43B3-BD00-F0610B3CE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4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65504-A58E-42B8-A15B-C6AEB0E6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2F471A-1565-40E9-9F69-9CC6E38B1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788D7E5-0087-481D-AB35-E86BB04361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533" y="0"/>
            <a:ext cx="1207346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1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C03753-B41A-426B-B8A9-DB4738F9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DB603A-85F0-45B6-A501-7B81C4C2D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636C1B3-06F6-41F8-9EFE-8C463F013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658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305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E96E9-823A-4B27-94D5-AE1D471B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Syndromes coronaires aigus ST- ; ST+(1)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67F0D0-C69C-45AC-AC02-C8DA0747C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Présentation clinique généralement atypique : association au diabète compliqué , IRC </a:t>
            </a:r>
            <a:r>
              <a:rPr lang="fr-FR" dirty="0">
                <a:sym typeface="Wingdings" panose="05000000000000000000" pitchFamily="2" charset="2"/>
              </a:rPr>
              <a:t> neuropathie dégénérative </a:t>
            </a:r>
          </a:p>
          <a:p>
            <a:r>
              <a:rPr lang="fr-FR" dirty="0">
                <a:sym typeface="Wingdings" panose="05000000000000000000" pitchFamily="2" charset="2"/>
              </a:rPr>
              <a:t>Douleur atypique : picotement douleur abdominale , VMS </a:t>
            </a:r>
          </a:p>
          <a:p>
            <a:r>
              <a:rPr lang="fr-FR" dirty="0">
                <a:sym typeface="Wingdings" panose="05000000000000000000" pitchFamily="2" charset="2"/>
              </a:rPr>
              <a:t>Dyspnée au lieu de douleur thoracique </a:t>
            </a:r>
          </a:p>
          <a:p>
            <a:r>
              <a:rPr lang="fr-FR" dirty="0">
                <a:sym typeface="Wingdings" panose="05000000000000000000" pitchFamily="2" charset="2"/>
              </a:rPr>
              <a:t>Alteration de l’ état général confusion mentale,,</a:t>
            </a:r>
          </a:p>
          <a:p>
            <a:r>
              <a:rPr lang="fr-FR" dirty="0">
                <a:sym typeface="Wingdings" panose="05000000000000000000" pitchFamily="2" charset="2"/>
              </a:rPr>
              <a:t>Syndrome de glissement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3574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305D1-E632-4460-BCE3-F37D68F5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Syndromes coronaires aigus ST- ; ST+(2)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E414BF-3F36-43DA-A85B-8D46F6930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Prévalence élevée des formes graves et des complications </a:t>
            </a:r>
          </a:p>
          <a:p>
            <a:r>
              <a:rPr lang="fr-FR" dirty="0"/>
              <a:t>Risque hémorragique élevé</a:t>
            </a:r>
          </a:p>
          <a:p>
            <a:r>
              <a:rPr lang="fr-FR" dirty="0"/>
              <a:t>Comorbidités +++</a:t>
            </a:r>
          </a:p>
          <a:p>
            <a:r>
              <a:rPr lang="fr-FR" dirty="0"/>
              <a:t>Polymédication + interactions médicamenteuses</a:t>
            </a:r>
          </a:p>
          <a:p>
            <a:r>
              <a:rPr lang="fr-FR" dirty="0"/>
              <a:t>Lésions complexes a la phase aigue</a:t>
            </a:r>
          </a:p>
        </p:txBody>
      </p:sp>
    </p:spTree>
    <p:extLst>
      <p:ext uri="{BB962C8B-B14F-4D97-AF65-F5344CB8AC3E}">
        <p14:creationId xmlns:p14="http://schemas.microsoft.com/office/powerpoint/2010/main" val="270300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2D46C6-E4A4-4DAD-A779-B61175C0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100F41-C79C-4B61-AEDD-730C36705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5639AAE-4894-46AD-8F3E-71F3173ED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835" y="174813"/>
            <a:ext cx="11725835" cy="6441140"/>
          </a:xfrm>
          <a:prstGeom prst="rect">
            <a:avLst/>
          </a:prstGeom>
        </p:spPr>
      </p:pic>
      <p:sp>
        <p:nvSpPr>
          <p:cNvPr id="6" name="Cadre 5">
            <a:extLst>
              <a:ext uri="{FF2B5EF4-FFF2-40B4-BE49-F238E27FC236}">
                <a16:creationId xmlns:a16="http://schemas.microsoft.com/office/drawing/2014/main" id="{050B6746-D4DB-4E5C-920C-F2059C33014F}"/>
              </a:ext>
            </a:extLst>
          </p:cNvPr>
          <p:cNvSpPr/>
          <p:nvPr/>
        </p:nvSpPr>
        <p:spPr>
          <a:xfrm>
            <a:off x="6387353" y="1386635"/>
            <a:ext cx="1801906" cy="304053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230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2237C9-1BEA-40D7-9537-84A1839F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Particularités de la PEC(2)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94281-5B2F-4E7D-9768-C81C23AA1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Faire attention aux complications qui peuvent avoir une présentation trompeuse </a:t>
            </a:r>
          </a:p>
          <a:p>
            <a:r>
              <a:rPr lang="fr-FR" dirty="0"/>
              <a:t>Polymédication et risque d’interaction (pour le traitement anti thrombotique )</a:t>
            </a:r>
          </a:p>
          <a:p>
            <a:r>
              <a:rPr lang="fr-FR" dirty="0"/>
              <a:t>Risque hémorragique en rapport avec le </a:t>
            </a:r>
            <a:r>
              <a:rPr lang="fr-FR" dirty="0" err="1"/>
              <a:t>ttt</a:t>
            </a:r>
            <a:r>
              <a:rPr lang="fr-FR" dirty="0"/>
              <a:t> antithrombotique </a:t>
            </a:r>
          </a:p>
          <a:p>
            <a:r>
              <a:rPr lang="fr-FR" dirty="0"/>
              <a:t>Opter pour les antiagrégants moins puissants (éviter </a:t>
            </a:r>
            <a:r>
              <a:rPr lang="fr-FR" dirty="0" err="1"/>
              <a:t>prasugrel</a:t>
            </a:r>
            <a:r>
              <a:rPr lang="fr-FR" dirty="0"/>
              <a:t> ou </a:t>
            </a:r>
            <a:r>
              <a:rPr lang="fr-FR" dirty="0" err="1"/>
              <a:t>ticagrelor</a:t>
            </a:r>
            <a:r>
              <a:rPr lang="fr-FR" dirty="0"/>
              <a:t>) en cas de haut risque hémorragique </a:t>
            </a:r>
          </a:p>
          <a:p>
            <a:r>
              <a:rPr lang="fr-FR" dirty="0"/>
              <a:t>Raccourcir dans la limite du possible la durée de la double anti agrégation plaquettaire</a:t>
            </a:r>
          </a:p>
        </p:txBody>
      </p:sp>
    </p:spTree>
    <p:extLst>
      <p:ext uri="{BB962C8B-B14F-4D97-AF65-F5344CB8AC3E}">
        <p14:creationId xmlns:p14="http://schemas.microsoft.com/office/powerpoint/2010/main" val="34417006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8557EA-0D92-4E4A-82A3-E721AE7C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75B315-7A97-4F07-89BE-93FCF9692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FE1FCF3-D90D-43B3-BD00-F0610B3CE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9457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676C5-BFA6-47CC-89F9-4CD8505D0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Particularités de la PEC(2)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98C0D8-741B-4F4D-A002-D228FF5A7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Modification de la posologie du traitement anticoagulant en fonction de l'Age 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57E949C-8360-447D-BFC4-7794E216C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00399"/>
            <a:ext cx="10515600" cy="27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25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0AB-4803-4674-89AB-F05A3FC39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Syndrome coronaire aigu ST+ : thrombolyse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7D1AB6-3D0A-4DF4-B622-102C5B201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Eviter la thrombolyse dans la limite du possible chez les sujets âgés </a:t>
            </a:r>
          </a:p>
          <a:p>
            <a:r>
              <a:rPr lang="fr-FR" dirty="0"/>
              <a:t>Précautions +++ (les CI)</a:t>
            </a:r>
          </a:p>
          <a:p>
            <a:r>
              <a:rPr lang="fr-FR" dirty="0"/>
              <a:t>Si thrombolyse : modifications de la posologie de la dose de charge et la dose de </a:t>
            </a:r>
            <a:r>
              <a:rPr lang="fr-FR" dirty="0" err="1"/>
              <a:t>tenecteplase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838241C-EDA3-43E1-8AF8-02E2DCFAB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196" y="4867369"/>
            <a:ext cx="10967655" cy="149056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883E872-3BFB-4A08-B2A1-95D0254DD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196" y="3733415"/>
            <a:ext cx="10967655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65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6619B-4AA8-4049-830D-E7BB05F8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3E5D8C-EB47-4283-8723-B198BAABE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F5DA761-4DE5-4FE1-98A3-AA88244D4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1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C491B9-6472-44A9-AECC-AA5723541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Hypertension artérielle chez le sujet âgé </a:t>
            </a:r>
          </a:p>
        </p:txBody>
      </p:sp>
    </p:spTree>
    <p:extLst>
      <p:ext uri="{BB962C8B-B14F-4D97-AF65-F5344CB8AC3E}">
        <p14:creationId xmlns:p14="http://schemas.microsoft.com/office/powerpoint/2010/main" val="100776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DE2D7-3BC1-474E-B108-14CF796D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BF0383-252F-4DF2-B9AC-E94738BC4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7DDC5A6-E15E-4967-8262-0D7A31F56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4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148A8-DF36-4DFD-9FD9-717C1B78B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56EF6D-2BE8-4FA7-9223-1C479E4D2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2CE651-7CEA-4A03-A130-C96F178FA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336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463C3D-454E-411D-9FAF-33B326E2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EB1665-FDF8-4023-A39B-850CC0B48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24A5D7-DC29-48D5-8B88-4F3D02641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9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79574-3BB0-4E75-9CA1-FB1D0EC7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70AAB6-F071-456E-AE74-99BF415D8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37D1FF5-6000-4B9B-8A05-7F1B520F9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748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1054</Words>
  <Application>Microsoft Office PowerPoint</Application>
  <PresentationFormat>Grand écran</PresentationFormat>
  <Paragraphs>90</Paragraphs>
  <Slides>37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6" baseType="lpstr">
      <vt:lpstr>AdvOTe81213fa</vt:lpstr>
      <vt:lpstr>AdvOTe81213fa+fb</vt:lpstr>
      <vt:lpstr>Arial</vt:lpstr>
      <vt:lpstr>Calibri</vt:lpstr>
      <vt:lpstr>Calibri Light</vt:lpstr>
      <vt:lpstr>HelveticaNeue-Condensed</vt:lpstr>
      <vt:lpstr>HelveticaNeueLTStd-Cn</vt:lpstr>
      <vt:lpstr>HelveticaNeueLTStd-Roman</vt:lpstr>
      <vt:lpstr>Thème Office</vt:lpstr>
      <vt:lpstr>Maladies cardiovasculaires chez le sujet âgé </vt:lpstr>
      <vt:lpstr>Définition du sujet âgé </vt:lpstr>
      <vt:lpstr>Présentation PowerPoint</vt:lpstr>
      <vt:lpstr>Présentation PowerPoint</vt:lpstr>
      <vt:lpstr>Hypertension artérielle chez le sujet âgé </vt:lpstr>
      <vt:lpstr>Présentation PowerPoint</vt:lpstr>
      <vt:lpstr>Présentation PowerPoint</vt:lpstr>
      <vt:lpstr>Présentation PowerPoint</vt:lpstr>
      <vt:lpstr>Présentation PowerPoint</vt:lpstr>
      <vt:lpstr>Particularité de l’HTA chez l’agé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Spécificité physiopathologique de l’HTA chez le sujet agé</vt:lpstr>
      <vt:lpstr>Présentation PowerPoint</vt:lpstr>
      <vt:lpstr>Présentation PowerPoint</vt:lpstr>
      <vt:lpstr>TRAITER OUI MAIS PAR QUEL TRAITEMENT?</vt:lpstr>
      <vt:lpstr>Présentation PowerPoint</vt:lpstr>
      <vt:lpstr>Présentation PowerPoint</vt:lpstr>
      <vt:lpstr>Coronaropathie chez le sujet âgé</vt:lpstr>
      <vt:lpstr>Physiopathologie coronaire chez le sujet âgé(1)</vt:lpstr>
      <vt:lpstr>Physiopathologie coronaire chez le sujet âgé(2)</vt:lpstr>
      <vt:lpstr>Profil pharmacocinétique de la PEC médicale chez le sujet âgé</vt:lpstr>
      <vt:lpstr>Syndrome coronaire chronique </vt:lpstr>
      <vt:lpstr>Présentation PowerPoint</vt:lpstr>
      <vt:lpstr>Présentation PowerPoint</vt:lpstr>
      <vt:lpstr>Syndromes coronaires aigus ST- ; ST+(1)</vt:lpstr>
      <vt:lpstr>Syndromes coronaires aigus ST- ; ST+(2)</vt:lpstr>
      <vt:lpstr>Présentation PowerPoint</vt:lpstr>
      <vt:lpstr>Particularités de la PEC(2)</vt:lpstr>
      <vt:lpstr>Présentation PowerPoint</vt:lpstr>
      <vt:lpstr>Particularités de la PEC(2)</vt:lpstr>
      <vt:lpstr>Syndrome coronaire aigu ST+ : thrombolyse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Maladies cardiovasculaires chez le sujet âgé</dc:title>
  <dc:creator>Kacem Marwen ( FAMSO )</dc:creator>
  <cp:lastModifiedBy>Kacem Marwen ( FAMSO )</cp:lastModifiedBy>
  <cp:revision>10</cp:revision>
  <dcterms:created xsi:type="dcterms:W3CDTF">2021-12-21T06:49:15Z</dcterms:created>
  <dcterms:modified xsi:type="dcterms:W3CDTF">2021-12-23T15:33:04Z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992961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